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686" r:id="rId4"/>
  </p:sldMasterIdLst>
  <p:notesMasterIdLst>
    <p:notesMasterId r:id="rId41"/>
  </p:notesMasterIdLst>
  <p:sldIdLst>
    <p:sldId id="341" r:id="rId5"/>
    <p:sldId id="284" r:id="rId6"/>
    <p:sldId id="277" r:id="rId7"/>
    <p:sldId id="278" r:id="rId8"/>
    <p:sldId id="279" r:id="rId9"/>
    <p:sldId id="280" r:id="rId10"/>
    <p:sldId id="281" r:id="rId11"/>
    <p:sldId id="282" r:id="rId12"/>
    <p:sldId id="344" r:id="rId13"/>
    <p:sldId id="348" r:id="rId14"/>
    <p:sldId id="365" r:id="rId15"/>
    <p:sldId id="364" r:id="rId16"/>
    <p:sldId id="366" r:id="rId17"/>
    <p:sldId id="367" r:id="rId18"/>
    <p:sldId id="350" r:id="rId19"/>
    <p:sldId id="383" r:id="rId20"/>
    <p:sldId id="384" r:id="rId21"/>
    <p:sldId id="371" r:id="rId22"/>
    <p:sldId id="372" r:id="rId23"/>
    <p:sldId id="354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60" r:id="rId32"/>
    <p:sldId id="380" r:id="rId33"/>
    <p:sldId id="361" r:id="rId34"/>
    <p:sldId id="381" r:id="rId35"/>
    <p:sldId id="362" r:id="rId36"/>
    <p:sldId id="363" r:id="rId37"/>
    <p:sldId id="382" r:id="rId38"/>
    <p:sldId id="385" r:id="rId39"/>
    <p:sldId id="339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Wingdings 3" panose="05040102010807070707" pitchFamily="18" charset="2"/>
      <p:regular r:id="rId52"/>
    </p:embeddedFont>
    <p:embeddedFont>
      <p:font typeface="Times" panose="02020603050405020304" pitchFamily="18" charset="0"/>
      <p:regular r:id="rId53"/>
      <p:bold r:id="rId54"/>
      <p:italic r:id="rId55"/>
      <p:boldItalic r:id="rId56"/>
    </p:embeddedFont>
    <p:embeddedFont>
      <p:font typeface="游ゴシック" panose="020B0400000000000000" pitchFamily="34" charset="-128"/>
      <p:regular r:id="rId57"/>
      <p:bold r:id="rId58"/>
    </p:embeddedFont>
    <p:embeddedFont>
      <p:font typeface="UTM A&amp;S Graceland" panose="02040603050506020204" pitchFamily="18" charset="0"/>
      <p:regular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>
      <a:defRPr lang="en-US"/>
    </a:defPPr>
    <a:lvl1pPr marL="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1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5" algn="l" defTabSz="913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FF00"/>
    <a:srgbClr val="8D410D"/>
    <a:srgbClr val="603813"/>
    <a:srgbClr val="FF6600"/>
    <a:srgbClr val="CC00FF"/>
    <a:srgbClr val="CCFF99"/>
    <a:srgbClr val="FFFFFF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3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EFA8-139C-4B86-8B13-5E1DBC17BA45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42D14-C386-410B-8F0C-79A45AF93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8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6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9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2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78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1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4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5" algn="l" defTabSz="913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6" indent="0" algn="ctr">
              <a:buNone/>
              <a:defRPr sz="2000"/>
            </a:lvl2pPr>
            <a:lvl3pPr marL="913989" indent="0" algn="ctr">
              <a:buNone/>
              <a:defRPr sz="1800"/>
            </a:lvl3pPr>
            <a:lvl4pPr marL="1370982" indent="0" algn="ctr">
              <a:buNone/>
              <a:defRPr sz="1600"/>
            </a:lvl4pPr>
            <a:lvl5pPr marL="1827978" indent="0" algn="ctr">
              <a:buNone/>
              <a:defRPr sz="1600"/>
            </a:lvl5pPr>
            <a:lvl6pPr marL="2284971" indent="0" algn="ctr">
              <a:buNone/>
              <a:defRPr sz="1600"/>
            </a:lvl6pPr>
            <a:lvl7pPr marL="274196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F475704-2609-4EA5-9649-D3E335FD8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5451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BF91C0B-E990-46FF-917B-98030562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0645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7064F1B-72B3-4AEA-AF44-3ABEF8287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7132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E4D1EF7-BB6D-4618-A8D6-B931CE344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2530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7ECEFB4-CF6A-484D-8D87-39BC053C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394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9C479C1-7D03-4C1C-97DB-0AB3D3CA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2516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F488C36-759F-4965-BDEE-DCFE1B33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9501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89" indent="0">
              <a:buNone/>
              <a:defRPr sz="1000"/>
            </a:lvl3pPr>
            <a:lvl4pPr marL="1370982" indent="0">
              <a:buNone/>
              <a:defRPr sz="900"/>
            </a:lvl4pPr>
            <a:lvl5pPr marL="1827978" indent="0">
              <a:buNone/>
              <a:defRPr sz="900"/>
            </a:lvl5pPr>
            <a:lvl6pPr marL="2284971" indent="0">
              <a:buNone/>
              <a:defRPr sz="900"/>
            </a:lvl6pPr>
            <a:lvl7pPr marL="2741964" indent="0">
              <a:buNone/>
              <a:defRPr sz="900"/>
            </a:lvl7pPr>
            <a:lvl8pPr marL="3198960" indent="0">
              <a:buNone/>
              <a:defRPr sz="900"/>
            </a:lvl8pPr>
            <a:lvl9pPr marL="36559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AD9C629-DE12-4248-90F6-97489EBE8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0264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89" indent="0">
              <a:buNone/>
              <a:defRPr sz="2400"/>
            </a:lvl3pPr>
            <a:lvl4pPr marL="1370982" indent="0">
              <a:buNone/>
              <a:defRPr sz="2000"/>
            </a:lvl4pPr>
            <a:lvl5pPr marL="1827978" indent="0">
              <a:buNone/>
              <a:defRPr sz="2000"/>
            </a:lvl5pPr>
            <a:lvl6pPr marL="2284971" indent="0">
              <a:buNone/>
              <a:defRPr sz="2000"/>
            </a:lvl6pPr>
            <a:lvl7pPr marL="2741964" indent="0">
              <a:buNone/>
              <a:defRPr sz="2000"/>
            </a:lvl7pPr>
            <a:lvl8pPr marL="3198960" indent="0">
              <a:buNone/>
              <a:defRPr sz="2000"/>
            </a:lvl8pPr>
            <a:lvl9pPr marL="365595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6" indent="0">
              <a:buNone/>
              <a:defRPr sz="1200"/>
            </a:lvl2pPr>
            <a:lvl3pPr marL="913989" indent="0">
              <a:buNone/>
              <a:defRPr sz="1000"/>
            </a:lvl3pPr>
            <a:lvl4pPr marL="1370982" indent="0">
              <a:buNone/>
              <a:defRPr sz="900"/>
            </a:lvl4pPr>
            <a:lvl5pPr marL="1827978" indent="0">
              <a:buNone/>
              <a:defRPr sz="900"/>
            </a:lvl5pPr>
            <a:lvl6pPr marL="2284971" indent="0">
              <a:buNone/>
              <a:defRPr sz="900"/>
            </a:lvl6pPr>
            <a:lvl7pPr marL="2741964" indent="0">
              <a:buNone/>
              <a:defRPr sz="900"/>
            </a:lvl7pPr>
            <a:lvl8pPr marL="3198960" indent="0">
              <a:buNone/>
              <a:defRPr sz="900"/>
            </a:lvl8pPr>
            <a:lvl9pPr marL="36559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0EF4C72-C05E-47DB-ACB6-D59B40C64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2302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2965393-222B-4524-9F61-2EDF58DF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0640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2E880F0-81B4-421A-ADB7-FBECDB02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7748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45695" tIns="22847" rIns="45695" bIns="22847"/>
          <a:lstStyle>
            <a:lvl1pPr>
              <a:defRPr/>
            </a:lvl1pPr>
          </a:lstStyle>
          <a:p>
            <a:pPr defTabSz="1088038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38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1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1" y="6264276"/>
            <a:ext cx="837743" cy="5175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557DB6B-6673-48A4-BCD2-4693CB811C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7600" y="653732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" y="6477001"/>
            <a:ext cx="35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Châu</a:t>
            </a:r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753600" y="6477001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10 – Tiết 39</a:t>
            </a:r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2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9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0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6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73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47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818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56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586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9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2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6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2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1" indent="0">
              <a:buNone/>
              <a:defRPr sz="1600" b="1"/>
            </a:lvl6pPr>
            <a:lvl7pPr marL="274196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6" indent="0">
              <a:buNone/>
              <a:defRPr sz="1400"/>
            </a:lvl2pPr>
            <a:lvl3pPr marL="913989" indent="0">
              <a:buNone/>
              <a:defRPr sz="1200"/>
            </a:lvl3pPr>
            <a:lvl4pPr marL="1370982" indent="0">
              <a:buNone/>
              <a:defRPr sz="1000"/>
            </a:lvl4pPr>
            <a:lvl5pPr marL="1827978" indent="0">
              <a:buNone/>
              <a:defRPr sz="1000"/>
            </a:lvl5pPr>
            <a:lvl6pPr marL="2284971" indent="0">
              <a:buNone/>
              <a:defRPr sz="1000"/>
            </a:lvl6pPr>
            <a:lvl7pPr marL="2741964" indent="0">
              <a:buNone/>
              <a:defRPr sz="1000"/>
            </a:lvl7pPr>
            <a:lvl8pPr marL="3198960" indent="0">
              <a:buNone/>
              <a:defRPr sz="1000"/>
            </a:lvl8pPr>
            <a:lvl9pPr marL="36559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96" indent="0">
              <a:buNone/>
              <a:defRPr sz="2800"/>
            </a:lvl2pPr>
            <a:lvl3pPr marL="913989" indent="0">
              <a:buNone/>
              <a:defRPr sz="2400"/>
            </a:lvl3pPr>
            <a:lvl4pPr marL="1370982" indent="0">
              <a:buNone/>
              <a:defRPr sz="2000"/>
            </a:lvl4pPr>
            <a:lvl5pPr marL="1827978" indent="0">
              <a:buNone/>
              <a:defRPr sz="2000"/>
            </a:lvl5pPr>
            <a:lvl6pPr marL="2284971" indent="0">
              <a:buNone/>
              <a:defRPr sz="2000"/>
            </a:lvl6pPr>
            <a:lvl7pPr marL="2741964" indent="0">
              <a:buNone/>
              <a:defRPr sz="2000"/>
            </a:lvl7pPr>
            <a:lvl8pPr marL="3198960" indent="0">
              <a:buNone/>
              <a:defRPr sz="2000"/>
            </a:lvl8pPr>
            <a:lvl9pPr marL="36559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96" indent="0">
              <a:buNone/>
              <a:defRPr sz="1400"/>
            </a:lvl2pPr>
            <a:lvl3pPr marL="913989" indent="0">
              <a:buNone/>
              <a:defRPr sz="1200"/>
            </a:lvl3pPr>
            <a:lvl4pPr marL="1370982" indent="0">
              <a:buNone/>
              <a:defRPr sz="1000"/>
            </a:lvl4pPr>
            <a:lvl5pPr marL="1827978" indent="0">
              <a:buNone/>
              <a:defRPr sz="1000"/>
            </a:lvl5pPr>
            <a:lvl6pPr marL="2284971" indent="0">
              <a:buNone/>
              <a:defRPr sz="1000"/>
            </a:lvl6pPr>
            <a:lvl7pPr marL="2741964" indent="0">
              <a:buNone/>
              <a:defRPr sz="1000"/>
            </a:lvl7pPr>
            <a:lvl8pPr marL="3198960" indent="0">
              <a:buNone/>
              <a:defRPr sz="1000"/>
            </a:lvl8pPr>
            <a:lvl9pPr marL="36559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398" tIns="45699" rIns="91398" bIns="456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98" tIns="45699" rIns="91398" bIns="4569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39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1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4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5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9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2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8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1" indent="-228498" algn="l" defTabSz="9139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9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2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8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4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5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ct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r" eaLnBrk="0" hangingPunct="0">
              <a:defRPr sz="1200" b="1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B256E-366B-443C-8AFA-E0F7686A09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9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4" indent="-342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4" indent="-2856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4" indent="-2284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4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5" indent="-2284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9" indent="-228498" algn="l" defTabSz="913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2" indent="-228498" algn="l" defTabSz="913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58" indent="-228498" algn="l" defTabSz="913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1" indent="-228498" algn="l" defTabSz="9139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9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2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78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1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4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5" algn="l" defTabSz="9139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7" rIns="45695" bIns="22847" rtlCol="0" anchor="ctr"/>
          <a:lstStyle/>
          <a:p>
            <a:pPr algn="ctr" defTabSz="1088038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108803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14" indent="-408014" algn="l" defTabSz="1088038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30" indent="-340012" algn="l" defTabSz="108803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48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66" indent="-272010" algn="l" defTabSz="108803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86" indent="-272010" algn="l" defTabSz="1088038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03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124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142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161" indent="-272010" algn="l" defTabSz="10880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19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38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58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76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95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114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32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2" algn="l" defTabSz="10880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FB3C6722-728E-4BC2-80D4-AD6CC029EA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914400"/>
              <a:t>22/6/2021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1557DB6B-6673-48A4-BCD2-4693CB811C92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5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8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slide" Target="slide3.xml"/><Relationship Id="rId25" Type="http://schemas.openxmlformats.org/officeDocument/2006/relationships/slide" Target="slide5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20.gif"/><Relationship Id="rId1" Type="http://schemas.microsoft.com/office/2007/relationships/media" Target="../media/media1.wma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32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28" Type="http://schemas.openxmlformats.org/officeDocument/2006/relationships/image" Target="../media/image19.gif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31" Type="http://schemas.openxmlformats.org/officeDocument/2006/relationships/slide" Target="slide9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gif"/><Relationship Id="rId30" Type="http://schemas.openxmlformats.org/officeDocument/2006/relationships/image" Target="../media/image2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8660" y="6358413"/>
            <a:ext cx="3058510" cy="49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17476" y="0"/>
            <a:ext cx="3058510" cy="499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84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" y="1196370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ose Corner Decoration PNG Clip Art | Flower art, Flower border png, Flower  clipar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-38594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23486" y="2114458"/>
            <a:ext cx="6782626" cy="2452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i="1" kern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89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802" y="1037406"/>
            <a:ext cx="11063890" cy="5219140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50000"/>
              </a:lnSpc>
              <a:buClr>
                <a:srgbClr val="002060"/>
              </a:buClr>
              <a:buSzPct val="90000"/>
              <a:buAutoNum type="romanU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002060"/>
              </a:buClr>
              <a:buSzPct val="90000"/>
              <a:buAutoNum type="romanU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002060"/>
              </a:buClr>
              <a:buSzPct val="90000"/>
              <a:buAutoNum type="romanU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002060"/>
              </a:buClr>
              <a:buSzPct val="90000"/>
              <a:buAutoNum type="romanU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002060"/>
              </a:buClr>
              <a:buSzPct val="90000"/>
              <a:buAutoNum type="romanUcPeriod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0732" y="296913"/>
            <a:ext cx="567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srgbClr val="6038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6038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Ghé thăm Hoàng Hạc Lâu kiệt tác nghệ thuật đẹp thơ mộng từ thi văn ra ngoài  đời - Ghé thăm Hoàng Hạc Lâu kiệt tác nghệ thuật đẹp thơ mộng t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91" y="1688785"/>
            <a:ext cx="6074465" cy="455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59" y="360523"/>
            <a:ext cx="6358856" cy="121411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44" y="2554275"/>
            <a:ext cx="3220747" cy="35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334" y="1357728"/>
            <a:ext cx="4969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9" y="4062483"/>
            <a:ext cx="38989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Callout 8"/>
          <p:cNvSpPr/>
          <p:nvPr/>
        </p:nvSpPr>
        <p:spPr>
          <a:xfrm>
            <a:off x="3138985" y="2550257"/>
            <a:ext cx="5964072" cy="3392640"/>
          </a:xfrm>
          <a:prstGeom prst="cloudCallout">
            <a:avLst>
              <a:gd name="adj1" fmla="val -64713"/>
              <a:gd name="adj2" fmla="val 5909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4400"/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cuộc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đời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Bạch</a:t>
            </a:r>
            <a:r>
              <a:rPr lang="en-US" sz="28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8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3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0" accel="100000" fill="hold">
                                          <p:stCondLst>
                                            <p:cond delay="153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59" y="360523"/>
            <a:ext cx="6358856" cy="121411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31" y="2389443"/>
            <a:ext cx="3220747" cy="35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42577" y="2683439"/>
            <a:ext cx="7960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lnSpc>
                <a:spcPct val="200000"/>
              </a:lnSpc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(701 - 762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200000"/>
              </a:lnSpc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Bạch, hiệu là Thanh Liên cư sĩ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200000"/>
              </a:lnSpc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 danh là 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tiên</a:t>
            </a:r>
            <a:r>
              <a:rPr lang="vi-V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618" y="1843555"/>
            <a:ext cx="212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59" y="360523"/>
            <a:ext cx="6358856" cy="121411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31" y="2294847"/>
            <a:ext cx="3220747" cy="35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97618" y="1843555"/>
            <a:ext cx="4461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097" y="2519682"/>
            <a:ext cx="796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hơn 1000 bài thơ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98" y="3032200"/>
            <a:ext cx="117733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thơ: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Ước mơ vươn tới lí tưởng cao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Khát vọng giải phóng cá 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bình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hiện thực tầm thường.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+Tình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phong phú, mãnh liệt: tình bạn, thiên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uống rượu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59" y="360523"/>
            <a:ext cx="6358856" cy="121411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31" y="2389443"/>
            <a:ext cx="3220747" cy="35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97618" y="1843555"/>
            <a:ext cx="4461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723" y="3111213"/>
            <a:ext cx="703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thơ: hào phóng, bay bổng nhưng tự nhiên, tinh tế, giản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43" y="4369101"/>
            <a:ext cx="7037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Lí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Bạch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nhà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thơ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lãng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mạng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vĩ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đại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của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Trung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Quốc</a:t>
            </a:r>
            <a:r>
              <a:rPr lang="en-US" sz="36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US" sz="3600" b="1" i="1" dirty="0">
              <a:solidFill>
                <a:srgbClr val="C00000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05" y="1662742"/>
            <a:ext cx="11704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15938" algn="just" defTabSz="914400">
              <a:lnSpc>
                <a:spcPct val="200000"/>
              </a:lnSpc>
            </a:pP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sz="2800" dirty="0" smtClean="0">
              <a:solidFill>
                <a:prstClr val="white"/>
              </a:solidFill>
            </a:endParaRPr>
          </a:p>
          <a:p>
            <a:pPr lvl="0" indent="515938" algn="just" defTabSz="914400">
              <a:lnSpc>
                <a:spcPct val="200000"/>
              </a:lnSpc>
            </a:pP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 ngôn tứ tuyệt.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15938" algn="just" defTabSz="914400">
              <a:lnSpc>
                <a:spcPct val="200000"/>
              </a:lnSpc>
            </a:pP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15938" algn="just" defTabSz="914400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360523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21021" y="2563458"/>
            <a:ext cx="5964072" cy="3392640"/>
          </a:xfrm>
          <a:prstGeom prst="cloudCallout">
            <a:avLst>
              <a:gd name="adj1" fmla="val -64713"/>
              <a:gd name="adj2" fmla="val 5909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914400"/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8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tác,thể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  <a:endParaRPr lang="en-US" sz="28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360523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567446" y="307149"/>
            <a:ext cx="4517645" cy="2534981"/>
          </a:xfrm>
          <a:prstGeom prst="cloudCallout">
            <a:avLst>
              <a:gd name="adj1" fmla="val -64713"/>
              <a:gd name="adj2" fmla="val 5909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/>
            <a:r>
              <a:rPr lang="en-US" sz="2800" b="1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cục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oàng Hạc lâu (Thôi Hiệu) – Nỗi lòng của nhà thơ trước nhân tình thế th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9" y="2963916"/>
            <a:ext cx="3274361" cy="402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6852" y="4491148"/>
            <a:ext cx="77109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defTabSz="914400"/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endParaRPr 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3587" y="1257985"/>
            <a:ext cx="8132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400050" algn="just" defTabSz="914400">
              <a:tabLst>
                <a:tab pos="742950" algn="l"/>
              </a:tabLst>
            </a:pP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	“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Hạc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Lâu</a:t>
            </a:r>
            <a:endParaRPr lang="en-US" sz="4000" dirty="0" smtClean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indent="857250"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, tam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nguyệt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há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Châu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phàm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viễn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bích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tận</a:t>
            </a:r>
            <a:endParaRPr lang="en-US" sz="4000" dirty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giang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” </a:t>
            </a:r>
            <a:endParaRPr lang="en-US" sz="4000" dirty="0" smtClean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Bạch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 -</a:t>
            </a:r>
            <a:endParaRPr lang="en-US" sz="4000" dirty="0">
              <a:solidFill>
                <a:srgbClr val="002060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360523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TÌM HIỂU CHUNG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oàng Hạc lâu (Thôi Hiệu) – Nỗi lòng của nhà thơ trước nhân tình thế th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9" y="2963916"/>
            <a:ext cx="3274361" cy="402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3587" y="1257985"/>
            <a:ext cx="81324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400050" algn="just" defTabSz="914400">
              <a:tabLst>
                <a:tab pos="742950" algn="l"/>
              </a:tabLst>
            </a:pP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	“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tây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Hạc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Lâu</a:t>
            </a:r>
            <a:endParaRPr lang="en-US" sz="4000" dirty="0" smtClean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indent="857250"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, tam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nguyệt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há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Châu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phàm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viễn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bích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tận</a:t>
            </a:r>
            <a:endParaRPr lang="en-US" sz="4000" dirty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giang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” </a:t>
            </a:r>
            <a:endParaRPr lang="en-US" sz="4000" dirty="0" smtClean="0">
              <a:solidFill>
                <a:srgbClr val="C62324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en-US" sz="4000" dirty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C62324"/>
                </a:solidFill>
                <a:latin typeface="UTM A&amp;S Graceland" pitchFamily="18" charset="0"/>
                <a:cs typeface="Times New Roman" panose="02020603050405020304" pitchFamily="18" charset="0"/>
              </a:rPr>
              <a:t>			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Bạch</a:t>
            </a:r>
            <a:r>
              <a:rPr lang="en-US" sz="4000" dirty="0" smtClean="0">
                <a:solidFill>
                  <a:srgbClr val="002060"/>
                </a:solidFill>
                <a:latin typeface="UTM A&amp;S Graceland" pitchFamily="18" charset="0"/>
                <a:cs typeface="Times New Roman" panose="02020603050405020304" pitchFamily="18" charset="0"/>
              </a:rPr>
              <a:t> -</a:t>
            </a:r>
            <a:endParaRPr lang="en-US" sz="4000" dirty="0">
              <a:solidFill>
                <a:srgbClr val="002060"/>
              </a:solidFill>
              <a:latin typeface="UTM A&amp;S Graceland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574" y="4211415"/>
            <a:ext cx="706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5938" algn="just" defTabSz="914400">
              <a:lnSpc>
                <a:spcPct val="150000"/>
              </a:lnSpc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cục: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95388" algn="just" defTabSz="914400">
              <a:lnSpc>
                <a:spcPct val="150000"/>
              </a:lnSpc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Hai câu đầu: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95388" algn="just" defTabSz="914400"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câu sau: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0" y="1253349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0598" y="6240643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200" b="1" dirty="0" smtClean="0"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 smtClean="0"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endParaRPr lang="en-US" sz="3200" b="1" dirty="0">
              <a:solidFill>
                <a:srgbClr val="A50E8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6759" y="2438401"/>
            <a:ext cx="5948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Explosion 2 7"/>
          <p:cNvSpPr/>
          <p:nvPr/>
        </p:nvSpPr>
        <p:spPr>
          <a:xfrm>
            <a:off x="1110598" y="589197"/>
            <a:ext cx="10256340" cy="5307106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Hoàng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Hạc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Lâu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Mạnh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Hạo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Nhiên</a:t>
            </a: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36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Đề trắc nghiệm Ngữ Văn 10, Tại lầu hoàng hạc tiễn mạnh hạo nhiên đi Qu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66" y="1552904"/>
            <a:ext cx="66675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6853" y="2667003"/>
            <a:ext cx="4903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9893" y="5974406"/>
            <a:ext cx="319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83795" y="6351273"/>
            <a:ext cx="2183604" cy="2133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spcCol="0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28" y="668740"/>
            <a:ext cx="7653741" cy="4967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" y="-13648"/>
            <a:ext cx="12187269" cy="68587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4" y="-974833"/>
            <a:ext cx="1761897" cy="6059949"/>
          </a:xfrm>
          <a:prstGeom prst="rect">
            <a:avLst/>
          </a:prstGeom>
        </p:spPr>
      </p:pic>
      <p:pic>
        <p:nvPicPr>
          <p:cNvPr id="33" name="den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51" y="730270"/>
            <a:ext cx="2651990" cy="2651990"/>
          </a:xfrm>
          <a:prstGeom prst="rect">
            <a:avLst/>
          </a:prstGeom>
        </p:spPr>
      </p:pic>
      <p:pic>
        <p:nvPicPr>
          <p:cNvPr id="34" name="den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17" y="1094567"/>
            <a:ext cx="2639810" cy="2639810"/>
          </a:xfrm>
          <a:prstGeom prst="rect">
            <a:avLst/>
          </a:prstGeom>
        </p:spPr>
      </p:pic>
      <p:pic>
        <p:nvPicPr>
          <p:cNvPr id="35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5"/>
            <a:ext cx="2639810" cy="2645893"/>
          </a:xfrm>
          <a:prstGeom prst="rect">
            <a:avLst/>
          </a:prstGeom>
        </p:spPr>
      </p:pic>
      <p:pic>
        <p:nvPicPr>
          <p:cNvPr id="36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7" y="3011890"/>
            <a:ext cx="2651990" cy="2651990"/>
          </a:xfrm>
          <a:prstGeom prst="rect">
            <a:avLst/>
          </a:prstGeom>
        </p:spPr>
      </p:pic>
      <p:pic>
        <p:nvPicPr>
          <p:cNvPr id="37" name="den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12" y="3374791"/>
            <a:ext cx="2639810" cy="2639810"/>
          </a:xfrm>
          <a:prstGeom prst="rect">
            <a:avLst/>
          </a:prstGeom>
        </p:spPr>
      </p:pic>
      <p:pic>
        <p:nvPicPr>
          <p:cNvPr id="38" name="den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84" y="2998301"/>
            <a:ext cx="2651990" cy="2651990"/>
          </a:xfrm>
          <a:prstGeom prst="rect">
            <a:avLst/>
          </a:prstGeom>
        </p:spPr>
      </p:pic>
      <p:pic>
        <p:nvPicPr>
          <p:cNvPr id="39" name="mau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86" y="1094567"/>
            <a:ext cx="2633741" cy="2639810"/>
          </a:xfrm>
          <a:prstGeom prst="rect">
            <a:avLst/>
          </a:prstGeom>
        </p:spPr>
      </p:pic>
      <p:pic>
        <p:nvPicPr>
          <p:cNvPr id="40" name="mau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51" y="750097"/>
            <a:ext cx="2651990" cy="2651990"/>
          </a:xfrm>
          <a:prstGeom prst="rect">
            <a:avLst/>
          </a:prstGeom>
        </p:spPr>
      </p:pic>
      <p:pic>
        <p:nvPicPr>
          <p:cNvPr id="41" name="mau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96" y="3011890"/>
            <a:ext cx="2651990" cy="2651990"/>
          </a:xfrm>
          <a:prstGeom prst="rect">
            <a:avLst/>
          </a:prstGeom>
        </p:spPr>
      </p:pic>
      <p:pic>
        <p:nvPicPr>
          <p:cNvPr id="42" name="mau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37" y="2984535"/>
            <a:ext cx="2651990" cy="2651990"/>
          </a:xfrm>
          <a:prstGeom prst="rect">
            <a:avLst/>
          </a:prstGeom>
        </p:spPr>
      </p:pic>
      <p:pic>
        <p:nvPicPr>
          <p:cNvPr id="43" name="mau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85" y="3374791"/>
            <a:ext cx="2633741" cy="2639810"/>
          </a:xfrm>
          <a:prstGeom prst="rect">
            <a:avLst/>
          </a:prstGeom>
        </p:spPr>
      </p:pic>
      <p:pic>
        <p:nvPicPr>
          <p:cNvPr id="44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78" y="730270"/>
            <a:ext cx="2639810" cy="26398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14" y="994034"/>
            <a:ext cx="1061107" cy="10611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8" y="1056842"/>
            <a:ext cx="1168595" cy="11685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40" y="1097866"/>
            <a:ext cx="1127571" cy="1127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" y="4895734"/>
            <a:ext cx="880948" cy="12307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6" y="5221598"/>
            <a:ext cx="647700" cy="904875"/>
          </a:xfrm>
          <a:prstGeom prst="rect">
            <a:avLst/>
          </a:prstGeom>
        </p:spPr>
      </p:pic>
      <p:pic>
        <p:nvPicPr>
          <p:cNvPr id="50" name="Picture 49">
            <a:hlinkClick r:id="rId31" action="ppaction://hlinksldjump" highlightClick="1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83795" y="6376036"/>
            <a:ext cx="2238196" cy="256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86" y="1700682"/>
            <a:ext cx="7947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 smtClean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70" y="423042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“Cố nhân</a:t>
            </a:r>
            <a:r>
              <a:rPr lang="vi-VN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402" y="4937251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gắn bó thân thiết từ lâu của hai người bạn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6259" y="5672292"/>
            <a:ext cx="8282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 smtClean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b="1" i="1" dirty="0" smtClean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i="1" dirty="0" err="1" smtClean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400" b="1" i="1" dirty="0" smtClean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i="1" dirty="0">
                <a:solidFill>
                  <a:srgbClr val="A50E8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PHÂN TÍCH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Đặc điểm nghệ thuật của những bài thơ tình bằng hữu tiêu biểu trong Đường  thi | nguvandh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6" y="1505010"/>
            <a:ext cx="3868868" cy="258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86" y="1700682"/>
            <a:ext cx="7947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 smtClean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Đặc điểm nghệ thuật của những bài thơ tình bằng hữu tiêu biểu trong Đường  thi | nguvandh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6" y="1505010"/>
            <a:ext cx="3868868" cy="258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9571" y="3616365"/>
            <a:ext cx="10261600" cy="3352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đưa tiễn: 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xuất phát: “tây từ Hoàng Hạc lâu” (phía tây lầu Hoàng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tiễn đưa đầy huyền thoại và chất thơ, như đưa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cảnh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đến: Dương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cảnh phồn hoa đô hội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86" y="1700682"/>
            <a:ext cx="7947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 smtClean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Đặc điểm nghệ thuật của những bài thơ tình bằng hữu tiêu biểu trong Đường  thi | nguvandh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6" y="1505010"/>
            <a:ext cx="3868868" cy="258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886" y="3726008"/>
            <a:ext cx="406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Char char="-"/>
            </a:pPr>
            <a:r>
              <a:rPr lang="vi-VN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tiễn đưa</a:t>
            </a:r>
            <a:r>
              <a:rPr lang="vi-VN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86" y="4324737"/>
            <a:ext cx="1017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3738" defTabSz="914400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“Tam </a:t>
            </a:r>
            <a:r>
              <a:rPr lang="en-US" sz="24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325" y="4910948"/>
            <a:ext cx="380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93738" defTabSz="914400"/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“Yên hoa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730" y="5394524"/>
            <a:ext cx="986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86" y="1700682"/>
            <a:ext cx="7947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 smtClean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i="1" dirty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 smtClean="0">
                <a:solidFill>
                  <a:srgbClr val="052F6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52F6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Đặc điểm nghệ thuật của những bài thơ tình bằng hữu tiêu biểu trong Đường  thi | nguvandh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6" y="1505010"/>
            <a:ext cx="3868868" cy="258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855" y="4865138"/>
            <a:ext cx="11020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buFont typeface="Wingdings" pitchFamily="2" charset="2"/>
              <a:buChar char="Ø"/>
            </a:pP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b="1" dirty="0" err="1" smtClean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dirty="0" smtClean="0">
                <a:solidFill>
                  <a:srgbClr val="C6232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6232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59" y="1502960"/>
            <a:ext cx="7112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endParaRPr lang="en-US" sz="2800" b="1" i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338" name="Picture 2" descr="Giỏi Văn - Bài văn: Phân tích bài thơ “Hoàng Hạc lâu”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7567"/>
            <a:ext cx="48768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0079" y="4445893"/>
            <a:ext cx="11327641" cy="12055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Cánh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buồm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" pitchFamily="18" charset="0"/>
              </a:rPr>
              <a:t>nghệ</a:t>
            </a:r>
            <a:r>
              <a:rPr lang="en-US" sz="2800" dirty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791" y="5336296"/>
            <a:ext cx="10951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ra đi cô 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người ở lại cũng cảm thấy cô độc lẻ loi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59" y="1502960"/>
            <a:ext cx="7112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endParaRPr lang="en-US" sz="2800" b="1" i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i="1" dirty="0">
              <a:solidFill>
                <a:srgbClr val="6A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338" name="Picture 2" descr="Giỏi Văn - Bài văn: Phân tích bài thơ “Hoàng Hạc lâu”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7567"/>
            <a:ext cx="48768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885" y="4322187"/>
            <a:ext cx="1117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71" y="4936816"/>
            <a:ext cx="6907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183" y="5604628"/>
            <a:ext cx="1140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337" y="6159086"/>
            <a:ext cx="836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vào cõi trời, chảy ngang bầu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59" y="1502960"/>
            <a:ext cx="7112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endParaRPr lang="en-US" sz="2800" b="1" i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i="1" dirty="0">
              <a:solidFill>
                <a:srgbClr val="6A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338" name="Picture 2" descr="Giỏi Văn - Bài văn: Phân tích bài thơ “Hoàng Hạc lâu”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7567"/>
            <a:ext cx="48768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1081" y="4943137"/>
            <a:ext cx="10357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26286" y="514411"/>
            <a:ext cx="52832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endParaRPr lang="en-US" sz="3200" b="1" i="1" u="sng" dirty="0" smtClean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i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sz="3200" b="1" i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59" y="1502960"/>
            <a:ext cx="71120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endParaRPr lang="en-US" sz="2800" b="1" i="1" dirty="0">
              <a:solidFill>
                <a:srgbClr val="C623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C623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i="1" dirty="0" smtClean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i="1" dirty="0">
              <a:solidFill>
                <a:srgbClr val="6A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6A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338" name="Picture 2" descr="Giỏi Văn - Bài văn: Phân tích bài thơ “Hoàng Hạc lâu”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7567"/>
            <a:ext cx="4876800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9290" y="4697706"/>
            <a:ext cx="10662234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b="1" i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600" b="1" i="1" dirty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600" b="1" i="1" dirty="0" smtClean="0">
                <a:solidFill>
                  <a:srgbClr val="A50E8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i="1" dirty="0">
              <a:solidFill>
                <a:srgbClr val="A50E8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657600"/>
            <a:ext cx="2779986" cy="25146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711202" y="2187953"/>
            <a:ext cx="7112001" cy="2362200"/>
          </a:xfrm>
          <a:prstGeom prst="wedgeEllipseCallout">
            <a:avLst>
              <a:gd name="adj1" fmla="val 67904"/>
              <a:gd name="adj2" fmla="val 800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800" b="1" i="1">
                <a:solidFill>
                  <a:srgbClr val="A50E82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hãy cho biết nội dung toàn bài học và rút ra được bài học gì cho bản thân?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605" y="2218256"/>
            <a:ext cx="970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600" i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thơ đặc trưng của thể thơ Đường luật: hàm súc, cô đọng, ý tại ngôn ngoại đã ca ngợi một tâm hồn đẹp, một tình bạn đẹp của Lí Bạch nói riêng và của những tao nhân mặc khách đời Đường nói chung</a:t>
            </a:r>
            <a:r>
              <a:rPr lang="en-US" sz="2600" i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16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build="allAtOnce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6843" y="6016789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52586" y="5931665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554" name="Picture 2" descr="Ảnh động dễ thương nhất, độc đáo nhấ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2" y="3267074"/>
            <a:ext cx="42862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9227" y="1261408"/>
            <a:ext cx="113264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59558" y="410938"/>
            <a:ext cx="11313993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just"/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Tửu</a:t>
            </a:r>
            <a:r>
              <a:rPr lang="en-US" sz="3600" b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Tiên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 (</a:t>
            </a:r>
            <a:r>
              <a:rPr lang="ja-JP" altLang="en-US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酒仙</a:t>
            </a:r>
            <a:r>
              <a:rPr lang="en-US" altLang="ja-JP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altLang="ja-JP" sz="3600" b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hay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Trích</a:t>
            </a:r>
            <a:r>
              <a:rPr lang="en-US" sz="3600" b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Tiên</a:t>
            </a:r>
            <a:r>
              <a:rPr lang="en-US" sz="3600" b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Nhân</a:t>
            </a:r>
            <a:r>
              <a:rPr lang="en-US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 (</a:t>
            </a:r>
            <a:r>
              <a:rPr lang="ja-JP" altLang="en-US" sz="3600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谪仙人</a:t>
            </a:r>
            <a:r>
              <a:rPr lang="en-US" altLang="ja-JP" sz="3600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sz="3600" b="1" i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r>
              <a:rPr lang="en-US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6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60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6" name="mau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2" y="5566839"/>
            <a:ext cx="2651990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7229" y="585424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57212" y="5684880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578" name="Picture 2" descr="Ảnh động dễ thương nhấ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90900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9229" y="995302"/>
            <a:ext cx="1033321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Ba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9442" y="1132579"/>
            <a:ext cx="10594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defTabSz="91440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“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053" y="5784556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202082" y="5652016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602" name="Picture 2" descr="Ảnh động dễ thương và đẹp nhấ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76600"/>
            <a:ext cx="4572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0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150271"/>
            <a:ext cx="10830910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“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451" y="5548861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06135" y="5483333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626" name="Picture 2" descr="Ảnh động dễ thương và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54" y="3959332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11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9229" y="1032653"/>
            <a:ext cx="11279143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2992" y="588284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26716" y="5751787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650" name="Picture 2" descr="Ảnh động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286249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91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228" y="1105687"/>
            <a:ext cx="111214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“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0174" y="5943167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srgbClr val="FF0000"/>
                </a:solidFill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</a:rPr>
              <a:t>: 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86576" y="5812110"/>
            <a:ext cx="304800" cy="592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434" name="Picture 2" descr="Ảnh động chú mèo dễ thư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4511947"/>
            <a:ext cx="33147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6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4759" y="-17861"/>
            <a:ext cx="6358856" cy="1214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DỤNG</a:t>
            </a:r>
            <a:endParaRPr lang="en-US" sz="32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802" y="1393567"/>
            <a:ext cx="101792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BÀI TẬP VỀ NHÀ</a:t>
            </a:r>
          </a:p>
          <a:p>
            <a:pPr algn="just">
              <a:lnSpc>
                <a:spcPct val="200000"/>
              </a:lnSpc>
            </a:pPr>
            <a:r>
              <a:rPr lang="en-US" sz="2800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800" b="1" i="1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Sưu</a:t>
            </a:r>
            <a:r>
              <a:rPr lang="en-US" sz="2800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tầm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ca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dao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i="1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800" b="1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8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4831"/>
            <a:ext cx="11887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065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68491" y="410938"/>
            <a:ext cx="1146411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2: 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4"/>
                </a:solidFill>
                <a:latin typeface="Times" pitchFamily="18" charset="0"/>
                <a:cs typeface="Times" pitchFamily="18" charset="0"/>
              </a:rPr>
              <a:t>701- </a:t>
            </a:r>
            <a:r>
              <a:rPr lang="en-US" sz="4800" b="1" dirty="0">
                <a:solidFill>
                  <a:schemeClr val="accent4"/>
                </a:solidFill>
                <a:latin typeface="Times" pitchFamily="18" charset="0"/>
                <a:cs typeface="Times" pitchFamily="18" charset="0"/>
              </a:rPr>
              <a:t>762</a:t>
            </a:r>
            <a:endParaRPr lang="en-US" sz="4800" b="1" i="1" dirty="0">
              <a:solidFill>
                <a:schemeClr val="accent4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5" name="mau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2" y="5562584"/>
            <a:ext cx="2389357" cy="12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5" y="410938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3:Lí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4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4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8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5" name="mau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8" y="5388208"/>
            <a:ext cx="2639810" cy="14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5" y="410938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lvl="0" algn="just"/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marL="457200" indent="-457200" algn="ctr">
              <a:buFontTx/>
              <a:buChar char="-"/>
              <a:defRPr/>
            </a:pP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buFontTx/>
              <a:buChar char="-"/>
              <a:defRPr/>
            </a:pP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40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5" name="mau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8" y="5388205"/>
            <a:ext cx="2651990" cy="13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5" y="410938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5" name="mau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7" y="5538097"/>
            <a:ext cx="2633741" cy="13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5" y="410938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5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>
              <a:defRPr/>
            </a:pPr>
            <a:r>
              <a:rPr lang="en-US" sz="4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Hạo</a:t>
            </a:r>
            <a:r>
              <a:rPr lang="en-US" sz="4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8"/>
            <a:ext cx="2400300" cy="1468203"/>
          </a:xfrm>
          <a:prstGeom prst="rect">
            <a:avLst/>
          </a:prstGeom>
        </p:spPr>
      </p:pic>
      <p:pic>
        <p:nvPicPr>
          <p:cNvPr id="5" name="mau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2" y="5663823"/>
            <a:ext cx="2651990" cy="11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àng Hạc lâu (Thôi Hiệu) – Nỗi lòng của nhà thơ trước nhân tình thế th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7" y="-94589"/>
            <a:ext cx="5964624" cy="7078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846" y="430930"/>
            <a:ext cx="1087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LẦU HOÀNG HẠC </a:t>
            </a:r>
          </a:p>
          <a:p>
            <a:pPr defTabSz="914400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 MẠNH HẠO NHIÊN </a:t>
            </a:r>
          </a:p>
          <a:p>
            <a:pPr defTabSz="914400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QUẢNG LĂNG</a:t>
            </a:r>
          </a:p>
          <a:p>
            <a:pPr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469" y="4380178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1753</Words>
  <Application>Microsoft Office PowerPoint</Application>
  <PresentationFormat>Widescreen</PresentationFormat>
  <Paragraphs>216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Calibri</vt:lpstr>
      <vt:lpstr>Century Gothic</vt:lpstr>
      <vt:lpstr>Times New Roman</vt:lpstr>
      <vt:lpstr>Calibri Light</vt:lpstr>
      <vt:lpstr>Wingdings 3</vt:lpstr>
      <vt:lpstr>Wingdings</vt:lpstr>
      <vt:lpstr>Times</vt:lpstr>
      <vt:lpstr>游ゴシック</vt:lpstr>
      <vt:lpstr>Symbol</vt:lpstr>
      <vt:lpstr>UTM A&amp;S Graceland</vt:lpstr>
      <vt:lpstr>Arial</vt:lpstr>
      <vt:lpstr>Tahoma</vt:lpstr>
      <vt:lpstr>Office Theme</vt:lpstr>
      <vt:lpstr>2_Office Theme</vt:lpstr>
      <vt:lpstr>3_Office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Van_Trong</cp:lastModifiedBy>
  <cp:revision>158</cp:revision>
  <dcterms:created xsi:type="dcterms:W3CDTF">2018-10-29T09:59:25Z</dcterms:created>
  <dcterms:modified xsi:type="dcterms:W3CDTF">2021-06-22T12:00:27Z</dcterms:modified>
</cp:coreProperties>
</file>